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70" r:id="rId14"/>
    <p:sldId id="272" r:id="rId15"/>
    <p:sldId id="273" r:id="rId16"/>
    <p:sldId id="271" r:id="rId17"/>
    <p:sldId id="265" r:id="rId18"/>
    <p:sldId id="266" r:id="rId19"/>
    <p:sldId id="267" r:id="rId20"/>
    <p:sldId id="269" r:id="rId21"/>
    <p:sldId id="274" r:id="rId22"/>
    <p:sldId id="262" r:id="rId23"/>
    <p:sldId id="263" r:id="rId24"/>
    <p:sldId id="264" r:id="rId25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F10025-C741-4C5C-B28B-5F86CEC6A7A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3F7F677-42AB-41DE-99B1-C6013E21574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F78DBC3E-4950-484E-9B2D-E067C07DFB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58B693-ACF6-4D59-9D50-9374188C65E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AF49DF3-4091-49A5-9E71-50EAE8C0672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17AD1A-CCE1-4592-B489-3557CC5672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11BBB56-13DE-4F21-84F2-237CA2BC4A7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87FB68C-2D27-4E99-A116-9ABD02D2AF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EA2F0DE-153D-4EE3-950E-59FCDE609F9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64D01099-57B9-4EAF-AC53-A827A481F4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71DF3FA-570C-4756-BF9C-314D0009E9E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3461E7-2D3A-4F2E-A1AA-553B1A6C90A8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chemeClr val="dk1"/>
                </a:solidFill>
                <a:latin typeface="Calibri"/>
              </a:rPr>
              <a:t>Kliknúť na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chemeClr val="dk1"/>
                </a:solidFill>
                <a:latin typeface="Calibri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chemeClr val="dk1"/>
                </a:solidFill>
                <a:latin typeface="Calibri"/>
              </a:rPr>
              <a:t>Tretia úroveň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chemeClr val="dk1"/>
                </a:solidFill>
                <a:latin typeface="Calibri"/>
              </a:rPr>
              <a:t>Štvrtá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chemeClr val="dk1"/>
                </a:solidFill>
                <a:latin typeface="Calibri"/>
              </a:rPr>
              <a:t>Piata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chemeClr val="dk1"/>
                </a:solidFill>
                <a:latin typeface="Calibri"/>
              </a:rPr>
              <a:t>Šiesta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chemeClr val="dk1"/>
                </a:solidFill>
                <a:latin typeface="Calibri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32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1A77B4-D783-4ED8-BE2E-FC749E50CD9C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Kliknúť na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Tretia úroveň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Štvrtá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Piata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Šiesta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chemeClr val="dk1"/>
                </a:solidFill>
                <a:latin typeface="Calibri"/>
              </a:rPr>
              <a:t>Siedma úroveň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42687B-7E78-4853-8E62-AE4A8CD2A7F2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0E3050-7F78-4B20-A76F-3EE986297280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526518-FD5F-4558-9AFE-AF5B76355040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3F1F28-030A-406B-B2C8-22A5B8A0F8B5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68030C-44F4-48D5-9F97-B05EDBFB229E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4DD8FE7-1C22-4E13-AFDE-D7E2D891FC6C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sr-Latn-R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  <a:endParaRPr lang="sr-Latn-R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  <a:endParaRPr lang="sr-Latn-R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  <a:endParaRPr lang="sr-Latn-R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ABA87F-9E9A-43BB-BE4B-991E56BA8AFE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C033B9-203B-4252-8669-0E0628A986FD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&lt;dátum/čas&gt;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C84D95-B778-43A0-9343-AF4A8EFB777B}" type="slidenum">
              <a:rPr lang="sr-Latn-R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v.hdm@uvzsr.sk" TargetMode="External"/><Relationship Id="rId4" Type="http://schemas.openxmlformats.org/officeDocument/2006/relationships/hyperlink" Target="https://www.uvzsr.sk/web/ruvzl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ázok 2"/>
          <p:cNvPicPr/>
          <p:nvPr/>
        </p:nvPicPr>
        <p:blipFill>
          <a:blip r:embed="rId2"/>
          <a:stretch/>
        </p:blipFill>
        <p:spPr>
          <a:xfrm>
            <a:off x="4843080" y="829440"/>
            <a:ext cx="2415240" cy="1270800"/>
          </a:xfrm>
          <a:prstGeom prst="rect">
            <a:avLst/>
          </a:prstGeom>
          <a:ln w="0">
            <a:noFill/>
          </a:ln>
        </p:spPr>
      </p:pic>
      <p:sp>
        <p:nvSpPr>
          <p:cNvPr id="67" name="TextBox 6"/>
          <p:cNvSpPr/>
          <p:nvPr/>
        </p:nvSpPr>
        <p:spPr>
          <a:xfrm>
            <a:off x="1509840" y="2465991"/>
            <a:ext cx="917172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sr-Latn-RS" sz="4000" b="0" strike="noStrike" spc="-1" dirty="0">
                <a:solidFill>
                  <a:srgbClr val="006298"/>
                </a:solidFill>
                <a:latin typeface="Times New Roman"/>
              </a:rPr>
              <a:t>Skúsenosti z výkonu štátneho zdravotného dozoru, úradnej kontroly potravín a auditov v zariadeniach školského stravovania</a:t>
            </a:r>
            <a:endParaRPr lang="sk-SK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13"/>
          <p:cNvSpPr/>
          <p:nvPr/>
        </p:nvSpPr>
        <p:spPr>
          <a:xfrm>
            <a:off x="4380480" y="4774320"/>
            <a:ext cx="34304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sk-SK" sz="2400" b="0" strike="noStrike" spc="-1">
                <a:solidFill>
                  <a:srgbClr val="006298"/>
                </a:solidFill>
                <a:latin typeface="Times New Roman"/>
              </a:rPr>
              <a:t>Ing. Erika Szabóová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5"/>
          <p:cNvSpPr/>
          <p:nvPr/>
        </p:nvSpPr>
        <p:spPr>
          <a:xfrm>
            <a:off x="4012200" y="5253120"/>
            <a:ext cx="41670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sr-Latn-RS" sz="1800" b="0" strike="noStrike" spc="-1" dirty="0">
                <a:solidFill>
                  <a:srgbClr val="006298"/>
                </a:solidFill>
                <a:latin typeface="Times New Roman"/>
              </a:rPr>
              <a:t>Oddelenie hygieny detí a mládeže</a:t>
            </a:r>
            <a:endParaRPr lang="sk-SK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r-Latn-RS" sz="1800" b="0" strike="noStrike" spc="-1" dirty="0">
                <a:solidFill>
                  <a:srgbClr val="006298"/>
                </a:solidFill>
                <a:latin typeface="Times New Roman"/>
              </a:rPr>
              <a:t>Pracovná porada </a:t>
            </a:r>
            <a:r>
              <a:rPr lang="sr-Latn-RS" spc="-1" dirty="0">
                <a:solidFill>
                  <a:srgbClr val="006298"/>
                </a:solidFill>
                <a:latin typeface="Times New Roman"/>
              </a:rPr>
              <a:t>vedúcich zamestnancov zariadení školského stravovania</a:t>
            </a:r>
            <a:endParaRPr lang="sk-SK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54A3-6935-07AC-BFCA-230625E9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0547C7B0-1395-54DA-6C3B-CF14729194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887768"/>
            <a:ext cx="10718165" cy="54593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Nedodržiavanie zásad prevádzkovej a osobnej hygieny!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0C236459-F6BF-BC2B-393D-5ADBFE433CE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15057724-182E-CDAB-1B19-5299EF797DD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3C9A3FEE-9A6E-7C05-14C8-B43D9474FC24}"/>
              </a:ext>
            </a:extLst>
          </p:cNvPr>
          <p:cNvSpPr/>
          <p:nvPr/>
        </p:nvSpPr>
        <p:spPr>
          <a:xfrm>
            <a:off x="1141560" y="278280"/>
            <a:ext cx="874816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Zistené nedostatky v zariadeniach školského stravovania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Zástupný objekt pre obsah 4">
            <a:extLst>
              <a:ext uri="{FF2B5EF4-FFF2-40B4-BE49-F238E27FC236}">
                <a16:creationId xmlns:a16="http://schemas.microsoft.com/office/drawing/2014/main" id="{BC9569AD-3810-384B-FE43-97FB2C49962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1020933" y="1801913"/>
            <a:ext cx="4287914" cy="4993943"/>
          </a:xfr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4D0BEFD-72D1-DCB6-78B0-B335C4306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636" y="2381969"/>
            <a:ext cx="2042337" cy="441388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23B42C4-253C-4204-DCB4-D3A9A4AAF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064" y="2985526"/>
            <a:ext cx="1761897" cy="381033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959929A-C18F-6CB3-A012-F03CD55CA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302" y="1193146"/>
            <a:ext cx="2377646" cy="560271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843D9AD-E48D-2246-5165-AE4EFC76D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064" y="1637517"/>
            <a:ext cx="1761897" cy="2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8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67F61-EA13-0B0D-DA46-324B8BA4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BEA0F0F3-5C09-0BD3-93AA-FD8295E13A9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887768"/>
            <a:ext cx="10718165" cy="54593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vstupujú na pracovisko len v čistom a vhodnom pracovnom odeve a dodržiavajú ďalšie zásady osobnej čistoty, čistoty pracovného prostredia a pracovných pomôcok,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dôkladne si umývajú  a podľa potreby dezinfikujú ruky pred vstupom na pracovisko a pred začatím činnosti, ihneď po ich znečistení, pri prechode z jedného druhu práce na druhý, po fajčení, po úprave šatstva a osobitne po použití záchodu,</a:t>
            </a:r>
          </a:p>
          <a:p>
            <a:endParaRPr lang="sk-SK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neopúšťajú pracovisko v pracovnom odeve (ani do obchodu)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používajú pri príprave a pri výdaji pokrmov a nápojov pokrývku hlavy tak, aby mali úplne zakryté vlasy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majú možnosť výmeny pracovného odevu v prípade jeho  znečistenia počas práce,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nevykonávajú počas práce toaletné úpravy zovňajšku,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nemajú na rukách počas práce šperky, hodinky a iné ozdobné predmety a v pracovnom odeve majú len čistú vreckovku a pomôcky potrebné na výkon práce</a:t>
            </a:r>
          </a:p>
          <a:p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nefajčia a nejedia v miestnostiach, v ktorých sú potraviny, polotovary a pokrmy</a:t>
            </a:r>
          </a:p>
          <a:p>
            <a:endParaRPr lang="sk-SK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používajú pri výdaji hotových pokrmov jednorazové rukavice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2A27C3DA-40DE-DEE7-F0BB-A65785141DB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1EED4A5-2823-B002-04DD-58D98CC21F2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3AB1B893-9FB1-9EA1-E16B-DAE94EFB5AA6}"/>
              </a:ext>
            </a:extLst>
          </p:cNvPr>
          <p:cNvSpPr/>
          <p:nvPr/>
        </p:nvSpPr>
        <p:spPr>
          <a:xfrm>
            <a:off x="1141560" y="278280"/>
            <a:ext cx="874816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Povinnosti zamestnancov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6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/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857520" y="278280"/>
            <a:ext cx="9919971" cy="430200"/>
          </a:xfrm>
          <a:prstGeom prst="rect">
            <a:avLst/>
          </a:prstGeom>
          <a:ln w="0">
            <a:noFill/>
          </a:ln>
        </p:spPr>
      </p:pic>
      <p:sp>
        <p:nvSpPr>
          <p:cNvPr id="96" name="TextBox 3"/>
          <p:cNvSpPr/>
          <p:nvPr/>
        </p:nvSpPr>
        <p:spPr>
          <a:xfrm>
            <a:off x="1141560" y="278280"/>
            <a:ext cx="4305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imes New Roman"/>
              </a:rPr>
              <a:t>Kontaktné údaje</a:t>
            </a: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BlokTextu 5"/>
          <p:cNvSpPr/>
          <p:nvPr/>
        </p:nvSpPr>
        <p:spPr>
          <a:xfrm>
            <a:off x="857520" y="1203120"/>
            <a:ext cx="10194840" cy="521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</a:rPr>
              <a:t>Oddelenie hygieny detí a mládeže 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Regionálny úrad verejného zdravotníctva v Leviciach</a:t>
            </a:r>
            <a:br>
              <a:rPr sz="2400" dirty="0"/>
            </a:b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Ul. Komenského 4</a:t>
            </a:r>
            <a:br>
              <a:rPr sz="2400" dirty="0"/>
            </a:b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934 38 Levice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Vedúca oddelenia: Ing. Erika Szabóová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Zamestnanci oddelenia : DAHE Jarmila </a:t>
            </a:r>
            <a:r>
              <a:rPr lang="sk-SK" sz="2400" b="1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Sucháčová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		             Mgr. Simona </a:t>
            </a:r>
            <a:r>
              <a:rPr lang="sk-SK" sz="2400" b="1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Štenková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 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web: </a:t>
            </a:r>
            <a:r>
              <a:rPr lang="sk-SK" sz="2400" b="1" u="sng" strike="noStrike" spc="-1" dirty="0">
                <a:solidFill>
                  <a:schemeClr val="dk1"/>
                </a:solidFill>
                <a:uFillTx/>
                <a:latin typeface="Times New Roman"/>
                <a:ea typeface="Times New Roman"/>
                <a:hlinkClick r:id="rId4"/>
              </a:rPr>
              <a:t>https://www.uvzsr.sk/web/ruvzlv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e-mail: </a:t>
            </a:r>
            <a:r>
              <a:rPr lang="sk-SK" sz="2400" b="1" u="sng" strike="noStrike" spc="-1" dirty="0">
                <a:solidFill>
                  <a:schemeClr val="dk1"/>
                </a:solidFill>
                <a:uFillTx/>
                <a:latin typeface="Times New Roman"/>
                <a:ea typeface="Times New Roman"/>
                <a:hlinkClick r:id="rId5"/>
              </a:rPr>
              <a:t>lv.hdm@uvzsr.sk</a:t>
            </a:r>
            <a:br>
              <a:rPr sz="2400" dirty="0"/>
            </a:b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tel. č. vedúca </a:t>
            </a:r>
            <a:r>
              <a:rPr lang="sk-SK" sz="2400" b="1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odd</a:t>
            </a: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: 036/6228716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tel. č. oddelenie: 036/6370812</a:t>
            </a:r>
            <a:br>
              <a:rPr sz="2400" dirty="0"/>
            </a:br>
            <a:r>
              <a:rPr lang="sk-SK" sz="240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tel. č. sekretariát: 036/6312899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874800" y="1072080"/>
            <a:ext cx="10160640" cy="496044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1"/>
          <p:cNvPicPr/>
          <p:nvPr/>
        </p:nvPicPr>
        <p:blipFill>
          <a:blip r:embed="rId3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2"/>
          <p:cNvPicPr/>
          <p:nvPr/>
        </p:nvPicPr>
        <p:blipFill>
          <a:blip r:embed="rId4"/>
          <a:stretch/>
        </p:blipFill>
        <p:spPr>
          <a:xfrm>
            <a:off x="857520" y="278280"/>
            <a:ext cx="9990993" cy="430200"/>
          </a:xfrm>
          <a:prstGeom prst="rect">
            <a:avLst/>
          </a:prstGeom>
          <a:ln w="0">
            <a:noFill/>
          </a:ln>
        </p:spPr>
      </p:pic>
      <p:sp>
        <p:nvSpPr>
          <p:cNvPr id="101" name="TextBox 3"/>
          <p:cNvSpPr/>
          <p:nvPr/>
        </p:nvSpPr>
        <p:spPr>
          <a:xfrm>
            <a:off x="1141560" y="278280"/>
            <a:ext cx="5731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imes New Roman"/>
              </a:rPr>
              <a:t>Úradné a konzultačné hodiny na RÚVZ v Leviciach</a:t>
            </a: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6"/>
          <p:cNvSpPr/>
          <p:nvPr/>
        </p:nvSpPr>
        <p:spPr>
          <a:xfrm>
            <a:off x="2361460" y="2173902"/>
            <a:ext cx="76382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r-Latn-RS" sz="5400" b="0" strike="noStrike" spc="-1" dirty="0">
                <a:solidFill>
                  <a:srgbClr val="006298"/>
                </a:solidFill>
                <a:latin typeface="Times New Roman"/>
              </a:rPr>
              <a:t>Ďakujeme za pozornosť!</a:t>
            </a:r>
            <a:endParaRPr lang="sk-SK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932154" y="2423604"/>
            <a:ext cx="10718165" cy="392355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Zákon 355/2007 </a:t>
            </a:r>
            <a:r>
              <a:rPr lang="sk-SK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Z.z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ochrane, podpore a rozvoji verejného zdravia a o zmene a doplnení niektorých zákonov v znení neskorších predpisov</a:t>
            </a:r>
          </a:p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Zákon 152/1995 </a:t>
            </a:r>
            <a:r>
              <a:rPr lang="sk-SK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Z.z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potravinách</a:t>
            </a:r>
          </a:p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Vyhláška MZ SR č.533/2007 </a:t>
            </a:r>
            <a:r>
              <a:rPr lang="sk-SK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Z.z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podrobnostiach o požiadavkách na zariadenia spoločného stravovania</a:t>
            </a: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alt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Vyhláška MZ SR č. 585/2008 Z. z. , 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ktorou sa ustanovujú podrobnosti o prevencii a kontrole prenosných ochorení</a:t>
            </a:r>
          </a:p>
          <a:p>
            <a:pPr marL="0" indent="0">
              <a:buNone/>
            </a:pPr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altLang="sk-SK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Vyhláška MZ SR č. 75/2023 </a:t>
            </a:r>
            <a:r>
              <a:rPr lang="sk-SK" altLang="sk-SK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Z.z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 podrobnostiach o požiadavkách na zariadenia pre deti a mládež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/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/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/>
          <p:cNvSpPr/>
          <p:nvPr/>
        </p:nvSpPr>
        <p:spPr>
          <a:xfrm>
            <a:off x="1141560" y="278280"/>
            <a:ext cx="4305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Legislatíva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609EA5B-B2BA-510D-2077-5AA36C619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83" y="793663"/>
            <a:ext cx="3545391" cy="1363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B84A8-A16A-698B-D78E-DED63016C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Szabóová PSV2016\obrázky\obrázky obezity\kuchari4.gif">
            <a:extLst>
              <a:ext uri="{FF2B5EF4-FFF2-40B4-BE49-F238E27FC236}">
                <a16:creationId xmlns:a16="http://schemas.microsoft.com/office/drawing/2014/main" id="{3DEE6BE1-A6BA-455D-EBBA-6485085BFC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35" y="3180704"/>
            <a:ext cx="2436574" cy="30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PlaceHolder 1">
            <a:extLst>
              <a:ext uri="{FF2B5EF4-FFF2-40B4-BE49-F238E27FC236}">
                <a16:creationId xmlns:a16="http://schemas.microsoft.com/office/drawing/2014/main" id="{27B590F1-549B-99A8-D524-144CF295E1C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1287262"/>
            <a:ext cx="10718165" cy="505989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FF0000"/>
                </a:solidFill>
                <a:latin typeface="Times New Roman"/>
              </a:rPr>
              <a:t>Zákon č. 355/2007  Z. z. 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FF0000"/>
                </a:solidFill>
                <a:latin typeface="Times New Roman"/>
              </a:rPr>
              <a:t> -  § 24 ods.  5 písm. b/: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002060"/>
                </a:solidFill>
                <a:latin typeface="Times New Roman"/>
              </a:rPr>
              <a:t>Prevádzkovateľ  školského stravovacieho zariadenia je povinný zabezpečiť pri podávaní stravy, aby strava bola pripravovaná </a:t>
            </a:r>
            <a:r>
              <a:rPr lang="sk-SK" sz="2000" b="1" strike="noStrike" spc="-1" dirty="0">
                <a:solidFill>
                  <a:srgbClr val="00B050"/>
                </a:solidFill>
                <a:latin typeface="Times New Roman"/>
              </a:rPr>
              <a:t>zo zdravotne neškodných potravín so zodpovedajúcou energetickou a biologickou hodnotou.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6F8026A4-4F3F-ED72-5607-C911A674DF3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03DE2CFA-7985-0E0D-9D83-793A9958856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55821434-71CB-0BEE-5583-3D48A3B9772D}"/>
              </a:ext>
            </a:extLst>
          </p:cNvPr>
          <p:cNvSpPr/>
          <p:nvPr/>
        </p:nvSpPr>
        <p:spPr>
          <a:xfrm>
            <a:off x="1141560" y="278280"/>
            <a:ext cx="4305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Legislatíva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08D08DC-47DF-221E-737D-5B732622C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230" y="3969011"/>
            <a:ext cx="2619375" cy="17430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985272D-7783-2945-EE3B-6C782774B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348" y="3288275"/>
            <a:ext cx="2635188" cy="26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D9555-F4B7-D359-810A-30ED98066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F5FDF974-0755-5D65-55DB-5FD2A7B0045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1287262"/>
            <a:ext cx="10718165" cy="505989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FF0000"/>
                </a:solidFill>
                <a:latin typeface="Times New Roman"/>
              </a:rPr>
              <a:t>Vyhláška č. 533/2007  Z. z. 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FF0000"/>
                </a:solidFill>
                <a:latin typeface="Times New Roman"/>
              </a:rPr>
              <a:t> -  § 9 ods.  2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pc="-1" dirty="0">
                <a:solidFill>
                  <a:srgbClr val="FF0000"/>
                </a:solidFill>
                <a:latin typeface="Times New Roman"/>
              </a:rPr>
              <a:t>Na zabezpečenie zdravotnej bezpečnosti vyrábaných pokrmov a nápojov</a:t>
            </a:r>
            <a:endParaRPr lang="sk-SK" sz="2000" b="1" strike="noStrike" spc="-1" dirty="0">
              <a:solidFill>
                <a:srgbClr val="FF0000"/>
              </a:solidFill>
              <a:latin typeface="Times New Roman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pc="-1" dirty="0">
                <a:solidFill>
                  <a:srgbClr val="002060"/>
                </a:solidFill>
                <a:latin typeface="Times New Roman"/>
              </a:rPr>
              <a:t>c) sa nesmú zmrazovať hotové pokrmy, polotovary a potraviny dodané do zariadenia spoločného stravovania v nemrazenom stave, okrem chladeného a vákuovo baleného mäsa, rýb a iných morských živočíchov, očistenej, celej alebo nakrájanej zeleniny, očisteného celého alebo nakrájaného ovocia.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002060"/>
                </a:solidFill>
                <a:latin typeface="Times New Roman"/>
              </a:rPr>
              <a:t>j) možno na zmrazovanie používať </a:t>
            </a:r>
            <a:r>
              <a:rPr lang="sk-SK" sz="2000" b="1" u="sng" strike="noStrike" spc="-1" dirty="0">
                <a:solidFill>
                  <a:srgbClr val="002060"/>
                </a:solidFill>
                <a:latin typeface="Times New Roman"/>
              </a:rPr>
              <a:t>len</a:t>
            </a:r>
            <a:r>
              <a:rPr lang="sk-SK" sz="2000" b="1" strike="noStrike" spc="-1" dirty="0">
                <a:solidFill>
                  <a:srgbClr val="002060"/>
                </a:solidFill>
                <a:latin typeface="Times New Roman"/>
              </a:rPr>
              <a:t> hlboko zmrazovacie zariadenie osobitne určené na tento účel (</a:t>
            </a:r>
            <a:r>
              <a:rPr lang="sk-SK" sz="2000" b="1" strike="noStrike" spc="-1" dirty="0" err="1">
                <a:solidFill>
                  <a:srgbClr val="002060"/>
                </a:solidFill>
                <a:latin typeface="Times New Roman"/>
              </a:rPr>
              <a:t>šokery</a:t>
            </a:r>
            <a:r>
              <a:rPr lang="sk-SK" sz="2000" b="1" strike="noStrike" spc="-1" dirty="0">
                <a:solidFill>
                  <a:srgbClr val="002060"/>
                </a:solidFill>
                <a:latin typeface="Times New Roman"/>
              </a:rPr>
              <a:t>); teplota v jadre výrobku pri zmrazení je najmenej -18℃ alebo nižšia.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1" spc="-1" dirty="0">
              <a:solidFill>
                <a:srgbClr val="002060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rgbClr val="002060"/>
                </a:solidFill>
                <a:latin typeface="Times New Roman"/>
              </a:rPr>
              <a:t>Podmienky uchovávania polotovarov, rozpracovaných pokrmov a hotových pokrmov sú uvedené viď. Príloha 2 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1" spc="-1" dirty="0">
              <a:solidFill>
                <a:srgbClr val="002060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1" strike="noStrike" spc="-1" dirty="0">
              <a:solidFill>
                <a:srgbClr val="00B050"/>
              </a:solidFill>
              <a:latin typeface="Times New Roman"/>
            </a:endParaRP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25B78393-61AD-325D-4DA6-53E09B2F7DD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0A45BA27-F291-1739-C9C9-FEA86F954C3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7261CC19-63BF-A2E6-4555-8F24443D1A0F}"/>
              </a:ext>
            </a:extLst>
          </p:cNvPr>
          <p:cNvSpPr/>
          <p:nvPr/>
        </p:nvSpPr>
        <p:spPr>
          <a:xfrm>
            <a:off x="1141560" y="278280"/>
            <a:ext cx="4305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Legislatíva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49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9B70E-5507-298F-49D4-E53E30114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jekt pre obsah 2">
            <a:extLst>
              <a:ext uri="{FF2B5EF4-FFF2-40B4-BE49-F238E27FC236}">
                <a16:creationId xmlns:a16="http://schemas.microsoft.com/office/drawing/2014/main" id="{F054AE1D-293D-57B9-C212-EBD1A688A78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518658" y="809209"/>
            <a:ext cx="5731874" cy="59109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1">
            <a:extLst>
              <a:ext uri="{FF2B5EF4-FFF2-40B4-BE49-F238E27FC236}">
                <a16:creationId xmlns:a16="http://schemas.microsoft.com/office/drawing/2014/main" id="{E69EF163-CE24-F8A8-7443-45E57E0B7B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EF301191-AE33-FAAB-2B61-F72E4E7E6C1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5CC81E22-2DEE-BD73-3A8E-854F91545A74}"/>
              </a:ext>
            </a:extLst>
          </p:cNvPr>
          <p:cNvSpPr/>
          <p:nvPr/>
        </p:nvSpPr>
        <p:spPr>
          <a:xfrm>
            <a:off x="1141560" y="278280"/>
            <a:ext cx="4305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Legislatíva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30B60944-50B2-6BF7-656C-6B3104163D5A}"/>
              </a:ext>
            </a:extLst>
          </p:cNvPr>
          <p:cNvCxnSpPr/>
          <p:nvPr/>
        </p:nvCxnSpPr>
        <p:spPr>
          <a:xfrm>
            <a:off x="6347534" y="2627790"/>
            <a:ext cx="106532" cy="9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7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7F3E1-2E77-18AC-86E6-2588C106F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14B0BEC1-5816-6B93-7173-29704C1CCEA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738492"/>
            <a:ext cx="10718165" cy="560866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sk-SK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č. 152/1995 </a:t>
            </a:r>
            <a:r>
              <a:rPr lang="sk-SK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Z.z</a:t>
            </a:r>
            <a:r>
              <a:rPr lang="sk-SK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sk-SK" sz="2000" b="1" dirty="0">
              <a:solidFill>
                <a:srgbClr val="FF0000"/>
              </a:solidFill>
            </a:endParaRPr>
          </a:p>
          <a:p>
            <a:pPr algn="ctr"/>
            <a:r>
              <a:rPr lang="sk-SK" sz="2000" b="1" dirty="0">
                <a:solidFill>
                  <a:srgbClr val="FF0000"/>
                </a:solidFill>
              </a:rPr>
              <a:t>- § 10    SKLADOVANIE POTRAVÍN</a:t>
            </a:r>
          </a:p>
          <a:p>
            <a:pPr marL="0" indent="0" algn="ctr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dirty="0"/>
              <a:t>Ten kto skladuje potraviny a zložky na ich výrobu, je povinný dodržiavať ustanovenia: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000" b="1" i="1" dirty="0">
                <a:solidFill>
                  <a:srgbClr val="00B050"/>
                </a:solidFill>
              </a:rPr>
              <a:t>b) Zabezpečiť čistotu skladovacích priestorov a manipulačného zariadenia a vykonávanie dezinfekcie, dezinsekcie a deratizácie podľa všeobecne záväzných  právnych predpisov,</a:t>
            </a:r>
          </a:p>
          <a:p>
            <a:endParaRPr lang="sk-SK" sz="2000" b="1" i="1" dirty="0">
              <a:solidFill>
                <a:srgbClr val="00B050"/>
              </a:solidFill>
            </a:endParaRPr>
          </a:p>
          <a:p>
            <a:r>
              <a:rPr lang="sk-SK" sz="2000" b="1" i="1" dirty="0">
                <a:solidFill>
                  <a:srgbClr val="00B050"/>
                </a:solidFill>
              </a:rPr>
              <a:t>c) Kontrolovať potraviny a zložky a ukladať ich spôsobom, ktorý umožní bezpečné vykonávanie ich kontroly, manipulácie s nimi, včasné zistenie zdraviu škodlivých potravín, potravín po dátume spotreby a po dátume minimálnej trvanlivosti a ich vyradenie z obehu a oddelené uloženie a zreteľné označenie výrobkov na iný než pôvodný účel,</a:t>
            </a:r>
          </a:p>
          <a:p>
            <a:endParaRPr lang="sk-SK" sz="2000" b="1" i="1" dirty="0">
              <a:solidFill>
                <a:srgbClr val="00B050"/>
              </a:solidFill>
            </a:endParaRPr>
          </a:p>
          <a:p>
            <a:r>
              <a:rPr lang="sk-SK" sz="2000" b="1" i="1" dirty="0">
                <a:solidFill>
                  <a:srgbClr val="00B050"/>
                </a:solidFill>
              </a:rPr>
              <a:t>d) Zabezpečiť oddelené skladovanie </a:t>
            </a:r>
            <a:r>
              <a:rPr lang="sk-SK" sz="2000" b="1" i="1" dirty="0" err="1">
                <a:solidFill>
                  <a:srgbClr val="00B050"/>
                </a:solidFill>
              </a:rPr>
              <a:t>nezlúčiteľných</a:t>
            </a:r>
            <a:r>
              <a:rPr lang="sk-SK" sz="2000" b="1" i="1" dirty="0">
                <a:solidFill>
                  <a:srgbClr val="00B050"/>
                </a:solidFill>
              </a:rPr>
              <a:t> druhov výrobkov vzájomne ovplyvňujúcich bezpečnosť a kvalitu,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1" strike="noStrike" spc="-1" dirty="0">
              <a:solidFill>
                <a:srgbClr val="00B050"/>
              </a:solidFill>
              <a:latin typeface="Times New Roman"/>
            </a:endParaRP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45992033-57A0-30FE-D111-AF76CEC7534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5B31CB1B-2E29-F9B6-EA81-A5CD195E201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D4456879-E10F-A423-0D78-8DA749997B1A}"/>
              </a:ext>
            </a:extLst>
          </p:cNvPr>
          <p:cNvSpPr/>
          <p:nvPr/>
        </p:nvSpPr>
        <p:spPr>
          <a:xfrm>
            <a:off x="1141560" y="278280"/>
            <a:ext cx="4305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Legislatíva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41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AE2C6-A162-0F17-7A14-BB74D83F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ED1C8235-BDD2-C310-0C40-41DC155E16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887768"/>
            <a:ext cx="10718165" cy="54593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Zmrazovanie mäsa dodaného do zariadenia v chladenom stave a chleby!</a:t>
            </a: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DECD1F83-3D40-529A-0698-78F0E9B04FA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D2B482D1-670F-9AA4-49E1-99407423438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CB0AF84B-7286-73CA-9647-A49D534176EC}"/>
              </a:ext>
            </a:extLst>
          </p:cNvPr>
          <p:cNvSpPr/>
          <p:nvPr/>
        </p:nvSpPr>
        <p:spPr>
          <a:xfrm>
            <a:off x="1141560" y="278280"/>
            <a:ext cx="874816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Zistené nedostatky v zariadeniach školského stravovania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836044C-FBE4-C0B6-82AB-2ED23FA84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2" y="1713389"/>
            <a:ext cx="2613693" cy="486633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2516808-6552-E487-7ACB-04B02F5E1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34" y="1713389"/>
            <a:ext cx="2233644" cy="483956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8F5D0A0-7188-B89B-E970-30C9E7C50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9" y="1713389"/>
            <a:ext cx="4539450" cy="209513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85DD6BC-B45A-AF5C-9B87-F9433FD36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8" y="4432177"/>
            <a:ext cx="4539450" cy="2095131"/>
          </a:xfrm>
          <a:prstGeom prst="rect">
            <a:avLst/>
          </a:prstGeom>
        </p:spPr>
      </p:pic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FEB3F843-6465-9139-A90E-85AA2115BBD5}"/>
              </a:ext>
            </a:extLst>
          </p:cNvPr>
          <p:cNvSpPr/>
          <p:nvPr/>
        </p:nvSpPr>
        <p:spPr>
          <a:xfrm>
            <a:off x="1008391" y="2778711"/>
            <a:ext cx="456425" cy="15979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D7EE5D12-7C52-CEE4-72DB-F19F80A35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3544" y="3808520"/>
            <a:ext cx="2400935" cy="11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B961-BB09-D85F-6557-A42C50BF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41428532-4971-EE7C-F867-38476DDA43A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887768"/>
            <a:ext cx="10718165" cy="54593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Nezabezpečené oddelené skladovanie nezlučiteľných druhov výrobkov vzájomne ovplyvňujúcich bezpečnosť a kvalitu!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ABFD5359-BBC0-5830-5BF1-8DA8942A55C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8E48C339-D472-65FF-3811-F7F26492B0A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2A54FB08-E7BD-C2E7-9793-F69292FBF51D}"/>
              </a:ext>
            </a:extLst>
          </p:cNvPr>
          <p:cNvSpPr/>
          <p:nvPr/>
        </p:nvSpPr>
        <p:spPr>
          <a:xfrm>
            <a:off x="1141560" y="278280"/>
            <a:ext cx="874816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Zistené nedostatky v zariadeniach školského stravovania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C5DFD3C-B2E6-F741-19AE-04D7C8B67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4" y="1883859"/>
            <a:ext cx="5894402" cy="272049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B4A300D-6290-53C8-D324-DEF116A80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01" y="1991501"/>
            <a:ext cx="2010304" cy="435565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B1E4834-62DA-6F1E-2A6B-17F4EA529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78" y="3107184"/>
            <a:ext cx="2215683" cy="363233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C877C65-FDD3-BE8D-A70A-B7A9973E3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7" y="3244106"/>
            <a:ext cx="2540264" cy="36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93C7-B20B-23C4-0169-A11D1009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>
            <a:extLst>
              <a:ext uri="{FF2B5EF4-FFF2-40B4-BE49-F238E27FC236}">
                <a16:creationId xmlns:a16="http://schemas.microsoft.com/office/drawing/2014/main" id="{80B53539-589A-D512-C0FA-13E4CC60A13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32154" y="887768"/>
            <a:ext cx="10718165" cy="54593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Skladovanie potravín po dátume spotreby a po dátume minimálnej trvanlivosti!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altLang="sk-SK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B158CD60-571F-52E8-FA0C-2ED6942FE34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6440" y="278280"/>
            <a:ext cx="143280" cy="430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C90BD194-1B0E-1FB1-06A5-BFBFB3D5AA3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7520" y="278280"/>
            <a:ext cx="10928040" cy="43020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>
            <a:extLst>
              <a:ext uri="{FF2B5EF4-FFF2-40B4-BE49-F238E27FC236}">
                <a16:creationId xmlns:a16="http://schemas.microsoft.com/office/drawing/2014/main" id="{523898BD-FB96-CF74-6580-00660810C789}"/>
              </a:ext>
            </a:extLst>
          </p:cNvPr>
          <p:cNvSpPr/>
          <p:nvPr/>
        </p:nvSpPr>
        <p:spPr>
          <a:xfrm>
            <a:off x="1141560" y="278280"/>
            <a:ext cx="874816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FFFFFF"/>
                </a:solidFill>
                <a:latin typeface="Times New Roman"/>
              </a:rPr>
              <a:t>Zistené nedostatky v zariadeniach školského stravovania</a:t>
            </a:r>
            <a:endParaRPr lang="sk-SK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8B06EC8-F5C9-D602-F4EF-D6442AB83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4" y="2036775"/>
            <a:ext cx="2058306" cy="445966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36AE447-49DE-57CB-BE32-80DACBE82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16" y="2068019"/>
            <a:ext cx="5897582" cy="272196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DA78794-25F5-1D09-9548-5CDA91339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30" y="4083956"/>
            <a:ext cx="5100364" cy="24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757</Words>
  <Application>Microsoft Office PowerPoint</Application>
  <PresentationFormat>Širokouhlá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11</vt:i4>
      </vt:variant>
      <vt:variant>
        <vt:lpstr>Nadpisy snímok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subject/>
  <dc:creator>davor</dc:creator>
  <dc:description/>
  <cp:lastModifiedBy>Viera Obertová</cp:lastModifiedBy>
  <cp:revision>37</cp:revision>
  <dcterms:created xsi:type="dcterms:W3CDTF">2024-06-04T14:57:20Z</dcterms:created>
  <dcterms:modified xsi:type="dcterms:W3CDTF">2024-11-12T12:31:46Z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Vlastná</vt:lpwstr>
  </property>
  <property fmtid="{D5CDD505-2E9C-101B-9397-08002B2CF9AE}" pid="3" name="Slides">
    <vt:i4>9</vt:i4>
  </property>
</Properties>
</file>